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7536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4570" autoAdjust="0"/>
  </p:normalViewPr>
  <p:slideViewPr>
    <p:cSldViewPr>
      <p:cViewPr varScale="1">
        <p:scale>
          <a:sx n="101" d="100"/>
          <a:sy n="101" d="100"/>
        </p:scale>
        <p:origin x="91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6877" y="-107957"/>
            <a:ext cx="10027353" cy="4670367"/>
          </a:xfrm>
          <a:prstGeom prst="rect">
            <a:avLst/>
          </a:prstGeom>
          <a:solidFill>
            <a:srgbClr val="EEC0BF">
              <a:alpha val="73725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5534825" y="674370"/>
            <a:ext cx="3487255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0" i="0" spc="231">
                <a:solidFill>
                  <a:srgbClr val="050707"/>
                </a:solidFill>
                <a:latin typeface="Raleway"/>
              </a:rPr>
              <a:t>MARCH 20, 2020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31520" y="3145367"/>
            <a:ext cx="6664528" cy="3438313"/>
            <a:chOff x="0" y="0"/>
            <a:chExt cx="8886037" cy="4584418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8886037" cy="339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44"/>
                </a:lnSpc>
              </a:pPr>
              <a:r>
                <a:rPr lang="en-US" sz="8800" i="1">
                  <a:solidFill>
                    <a:srgbClr val="050707"/>
                  </a:solidFill>
                  <a:latin typeface="Playfair Display"/>
                </a:rPr>
                <a:t>Social Media Strategy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03934"/>
              <a:ext cx="8886037" cy="48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b="0" i="0" spc="105">
                  <a:solidFill>
                    <a:srgbClr val="050707"/>
                  </a:solidFill>
                  <a:latin typeface="Raleway"/>
                </a:rPr>
                <a:t>A Pitch Deck by McDowell Digital Media, Inc.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9700" y="-114300"/>
            <a:ext cx="4061460" cy="7543800"/>
          </a:xfrm>
          <a:prstGeom prst="rect">
            <a:avLst/>
          </a:prstGeom>
          <a:solidFill>
            <a:srgbClr val="EEC0BF"/>
          </a:solidFill>
        </p:spPr>
      </p:sp>
      <p:grpSp>
        <p:nvGrpSpPr>
          <p:cNvPr id="3" name="Group 3"/>
          <p:cNvGrpSpPr/>
          <p:nvPr/>
        </p:nvGrpSpPr>
        <p:grpSpPr>
          <a:xfrm>
            <a:off x="3688080" y="734060"/>
            <a:ext cx="1442720" cy="5847080"/>
            <a:chOff x="0" y="0"/>
            <a:chExt cx="1923627" cy="779610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3622" r="23622"/>
            <a:stretch>
              <a:fillRect/>
            </a:stretch>
          </p:blipFill>
          <p:spPr>
            <a:xfrm>
              <a:off x="0" y="0"/>
              <a:ext cx="1923627" cy="242936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3622" r="23622"/>
            <a:stretch>
              <a:fillRect/>
            </a:stretch>
          </p:blipFill>
          <p:spPr>
            <a:xfrm>
              <a:off x="0" y="2683369"/>
              <a:ext cx="1923627" cy="242936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7929" b="7929"/>
            <a:stretch>
              <a:fillRect/>
            </a:stretch>
          </p:blipFill>
          <p:spPr>
            <a:xfrm>
              <a:off x="0" y="5366738"/>
              <a:ext cx="1923627" cy="2429369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77841" y="3017520"/>
            <a:ext cx="2766079" cy="128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222321"/>
                </a:solidFill>
                <a:latin typeface="Playfair Display"/>
              </a:rPr>
              <a:t>Client Feedback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359195" y="911860"/>
            <a:ext cx="3680665" cy="5491480"/>
            <a:chOff x="0" y="0"/>
            <a:chExt cx="4907553" cy="7321973"/>
          </a:xfrm>
        </p:grpSpPr>
        <p:sp>
          <p:nvSpPr>
            <p:cNvPr id="9" name="TextBox 9"/>
            <p:cNvSpPr txBox="1"/>
            <p:nvPr/>
          </p:nvSpPr>
          <p:spPr>
            <a:xfrm>
              <a:off x="0" y="1156654"/>
              <a:ext cx="4907553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 lectures.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907553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Bethanie Longsorbe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16786"/>
              <a:ext cx="4907553" cy="497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Business Owner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44661"/>
              <a:ext cx="4907553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 lectures.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68957"/>
              <a:ext cx="4907553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Kirk Ehgard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04793"/>
              <a:ext cx="4907553" cy="497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Online Seller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532668"/>
              <a:ext cx="4907553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 lectures.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356964"/>
              <a:ext cx="4907553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Steffy Oparia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892800"/>
              <a:ext cx="4907553" cy="497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Mompreneur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4480" y="731520"/>
            <a:ext cx="8284640" cy="2759767"/>
            <a:chOff x="0" y="0"/>
            <a:chExt cx="42390079" cy="14120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390079" cy="14120921"/>
            </a:xfrm>
            <a:custGeom>
              <a:avLst/>
              <a:gdLst/>
              <a:ahLst/>
              <a:cxnLst/>
              <a:rect l="l" t="t" r="r" b="b"/>
              <a:pathLst>
                <a:path w="42390079" h="14120921">
                  <a:moveTo>
                    <a:pt x="0" y="0"/>
                  </a:moveTo>
                  <a:lnTo>
                    <a:pt x="0" y="14120921"/>
                  </a:lnTo>
                  <a:lnTo>
                    <a:pt x="42390079" y="14120921"/>
                  </a:lnTo>
                  <a:lnTo>
                    <a:pt x="42390079" y="0"/>
                  </a:lnTo>
                  <a:lnTo>
                    <a:pt x="0" y="0"/>
                  </a:lnTo>
                  <a:close/>
                  <a:moveTo>
                    <a:pt x="42329119" y="14059960"/>
                  </a:moveTo>
                  <a:lnTo>
                    <a:pt x="59690" y="14059960"/>
                  </a:lnTo>
                  <a:lnTo>
                    <a:pt x="59690" y="59690"/>
                  </a:lnTo>
                  <a:lnTo>
                    <a:pt x="42329119" y="59690"/>
                  </a:lnTo>
                  <a:lnTo>
                    <a:pt x="42329119" y="14059960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34480" y="3783273"/>
            <a:ext cx="8284640" cy="2759767"/>
            <a:chOff x="0" y="0"/>
            <a:chExt cx="42390079" cy="141209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390079" cy="14120921"/>
            </a:xfrm>
            <a:custGeom>
              <a:avLst/>
              <a:gdLst/>
              <a:ahLst/>
              <a:cxnLst/>
              <a:rect l="l" t="t" r="r" b="b"/>
              <a:pathLst>
                <a:path w="42390079" h="14120921">
                  <a:moveTo>
                    <a:pt x="0" y="0"/>
                  </a:moveTo>
                  <a:lnTo>
                    <a:pt x="0" y="14120921"/>
                  </a:lnTo>
                  <a:lnTo>
                    <a:pt x="42390079" y="14120921"/>
                  </a:lnTo>
                  <a:lnTo>
                    <a:pt x="42390079" y="0"/>
                  </a:lnTo>
                  <a:lnTo>
                    <a:pt x="0" y="0"/>
                  </a:lnTo>
                  <a:close/>
                  <a:moveTo>
                    <a:pt x="42329119" y="14059960"/>
                  </a:moveTo>
                  <a:lnTo>
                    <a:pt x="59690" y="14059960"/>
                  </a:lnTo>
                  <a:lnTo>
                    <a:pt x="59690" y="59690"/>
                  </a:lnTo>
                  <a:lnTo>
                    <a:pt x="42329119" y="59690"/>
                  </a:lnTo>
                  <a:lnTo>
                    <a:pt x="42329119" y="14059960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69998" y="4413984"/>
            <a:ext cx="5613605" cy="1498346"/>
            <a:chOff x="0" y="0"/>
            <a:chExt cx="7484806" cy="199779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7484806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MCDOWELL'S SOCIAL 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MEDIA SERVICES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1635"/>
              <a:ext cx="7484806" cy="102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 lectures, reports, and more.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69998" y="1522250"/>
            <a:ext cx="5613605" cy="1178306"/>
            <a:chOff x="0" y="0"/>
            <a:chExt cx="7484806" cy="15710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7484806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DIY SOCIAL MEDIA STRATEGY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44915"/>
              <a:ext cx="7484806" cy="102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 lectures, reports, and more.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237" t="14751" r="12237"/>
          <a:stretch>
            <a:fillRect/>
          </a:stretch>
        </p:blipFill>
        <p:spPr>
          <a:xfrm>
            <a:off x="548640" y="751840"/>
            <a:ext cx="3430260" cy="581152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490720" y="741680"/>
            <a:ext cx="5402580" cy="5831840"/>
          </a:xfrm>
          <a:prstGeom prst="rect">
            <a:avLst/>
          </a:prstGeom>
          <a:solidFill>
            <a:srgbClr val="EEC0BF"/>
          </a:solidFill>
        </p:spPr>
      </p:sp>
      <p:grpSp>
        <p:nvGrpSpPr>
          <p:cNvPr id="4" name="Group 4"/>
          <p:cNvGrpSpPr/>
          <p:nvPr/>
        </p:nvGrpSpPr>
        <p:grpSpPr>
          <a:xfrm>
            <a:off x="4841670" y="2700610"/>
            <a:ext cx="4560979" cy="1913981"/>
            <a:chOff x="0" y="0"/>
            <a:chExt cx="6081305" cy="25519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6081305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1" i="0" spc="147">
                  <a:solidFill>
                    <a:srgbClr val="FFFFFF"/>
                  </a:solidFill>
                  <a:latin typeface="Raleway"/>
                </a:rPr>
                <a:t>THE STARTING POINT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03641"/>
              <a:ext cx="6081305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 i="1" spc="48">
                  <a:solidFill>
                    <a:srgbClr val="050707"/>
                  </a:solidFill>
                  <a:latin typeface="Playfair Display"/>
                </a:rPr>
                <a:t>Brand Analysis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06204"/>
              <a:ext cx="6081305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FFFFFF"/>
                  </a:solidFill>
                  <a:latin typeface="Raleway"/>
                </a:rPr>
                <a:t>Problems and Opportunities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9220" y="-101600"/>
            <a:ext cx="9972040" cy="3208020"/>
          </a:xfrm>
          <a:prstGeom prst="rect">
            <a:avLst/>
          </a:prstGeom>
          <a:solidFill>
            <a:srgbClr val="EEC0B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9392" r="48776"/>
          <a:stretch>
            <a:fillRect/>
          </a:stretch>
        </p:blipFill>
        <p:spPr>
          <a:xfrm>
            <a:off x="731520" y="777240"/>
            <a:ext cx="3616960" cy="57607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82092" y="1370965"/>
            <a:ext cx="3939988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 i="1" spc="48">
                <a:solidFill>
                  <a:srgbClr val="050707"/>
                </a:solidFill>
                <a:latin typeface="Playfair Display"/>
              </a:rPr>
              <a:t>Brand Perception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082092" y="3354705"/>
            <a:ext cx="3939988" cy="2475230"/>
            <a:chOff x="0" y="0"/>
            <a:chExt cx="5253318" cy="3300307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5253318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INITIAL MARKET INSIGHT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9187"/>
              <a:ext cx="5253318" cy="2611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 demonstrations, lectures, speeches, reports, and more.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7160" y="-107379"/>
            <a:ext cx="360680" cy="7508240"/>
          </a:xfrm>
          <a:prstGeom prst="rect">
            <a:avLst/>
          </a:prstGeom>
          <a:solidFill>
            <a:srgbClr val="EEC0BF"/>
          </a:solidFill>
        </p:spPr>
      </p:sp>
      <p:grpSp>
        <p:nvGrpSpPr>
          <p:cNvPr id="3" name="Group 3"/>
          <p:cNvGrpSpPr/>
          <p:nvPr/>
        </p:nvGrpSpPr>
        <p:grpSpPr>
          <a:xfrm>
            <a:off x="4844497" y="-139700"/>
            <a:ext cx="5061503" cy="4721602"/>
            <a:chOff x="0" y="0"/>
            <a:chExt cx="28175564" cy="262834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175564" cy="26283459"/>
            </a:xfrm>
            <a:custGeom>
              <a:avLst/>
              <a:gdLst/>
              <a:ahLst/>
              <a:cxnLst/>
              <a:rect l="l" t="t" r="r" b="b"/>
              <a:pathLst>
                <a:path w="28175564" h="26283459">
                  <a:moveTo>
                    <a:pt x="0" y="0"/>
                  </a:moveTo>
                  <a:lnTo>
                    <a:pt x="0" y="26283459"/>
                  </a:lnTo>
                  <a:lnTo>
                    <a:pt x="28175564" y="26283459"/>
                  </a:lnTo>
                  <a:lnTo>
                    <a:pt x="28175564" y="0"/>
                  </a:lnTo>
                  <a:lnTo>
                    <a:pt x="0" y="0"/>
                  </a:lnTo>
                  <a:close/>
                  <a:moveTo>
                    <a:pt x="28114603" y="26222499"/>
                  </a:moveTo>
                  <a:lnTo>
                    <a:pt x="59690" y="26222499"/>
                  </a:lnTo>
                  <a:lnTo>
                    <a:pt x="59690" y="59690"/>
                  </a:lnTo>
                  <a:lnTo>
                    <a:pt x="28114603" y="59690"/>
                  </a:lnTo>
                  <a:lnTo>
                    <a:pt x="28114603" y="26222499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31520" y="1696085"/>
            <a:ext cx="3812988" cy="3923030"/>
            <a:chOff x="0" y="0"/>
            <a:chExt cx="5083985" cy="523070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5083985" cy="1950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i="1" spc="48">
                  <a:solidFill>
                    <a:srgbClr val="050707"/>
                  </a:solidFill>
                  <a:latin typeface="Playfair Display"/>
                </a:rPr>
                <a:t>Brand Awareness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70337"/>
              <a:ext cx="5083985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FROM SOCIAL LISTENING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47907"/>
              <a:ext cx="5083985" cy="208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 lectures, speeches, reports, and more.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41151" y="721328"/>
            <a:ext cx="3580929" cy="3278611"/>
            <a:chOff x="0" y="0"/>
            <a:chExt cx="4774572" cy="4371482"/>
          </a:xfrm>
        </p:grpSpPr>
        <p:sp>
          <p:nvSpPr>
            <p:cNvPr id="10" name="TextBox 10"/>
            <p:cNvSpPr txBox="1"/>
            <p:nvPr/>
          </p:nvSpPr>
          <p:spPr>
            <a:xfrm>
              <a:off x="282608" y="4096250"/>
              <a:ext cx="898393" cy="275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50707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81001" y="4096250"/>
              <a:ext cx="898393" cy="275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50707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79394" y="4096250"/>
              <a:ext cx="898393" cy="275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50707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977787" y="4096250"/>
              <a:ext cx="898393" cy="275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50707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876179" y="4096250"/>
              <a:ext cx="898393" cy="275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50707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82608" y="118566"/>
              <a:ext cx="4491964" cy="4015784"/>
              <a:chOff x="0" y="0"/>
              <a:chExt cx="7188200" cy="6426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7188200" cy="6438900"/>
              </a:xfrm>
              <a:custGeom>
                <a:avLst/>
                <a:gdLst/>
                <a:ahLst/>
                <a:cxnLst/>
                <a:rect l="l" t="t" r="r" b="b"/>
                <a:pathLst>
                  <a:path w="7188200" h="6438900">
                    <a:moveTo>
                      <a:pt x="0" y="0"/>
                    </a:moveTo>
                    <a:lnTo>
                      <a:pt x="7188200" y="0"/>
                    </a:lnTo>
                    <a:lnTo>
                      <a:pt x="7188200" y="12700"/>
                    </a:lnTo>
                    <a:lnTo>
                      <a:pt x="0" y="12700"/>
                    </a:lnTo>
                    <a:close/>
                    <a:moveTo>
                      <a:pt x="0" y="1606550"/>
                    </a:moveTo>
                    <a:lnTo>
                      <a:pt x="7188200" y="1606550"/>
                    </a:lnTo>
                    <a:lnTo>
                      <a:pt x="7188200" y="1619250"/>
                    </a:lnTo>
                    <a:lnTo>
                      <a:pt x="0" y="1619250"/>
                    </a:lnTo>
                    <a:close/>
                    <a:moveTo>
                      <a:pt x="0" y="3213100"/>
                    </a:moveTo>
                    <a:lnTo>
                      <a:pt x="7188200" y="3213100"/>
                    </a:lnTo>
                    <a:lnTo>
                      <a:pt x="7188200" y="3225800"/>
                    </a:lnTo>
                    <a:lnTo>
                      <a:pt x="0" y="3225800"/>
                    </a:lnTo>
                    <a:close/>
                    <a:moveTo>
                      <a:pt x="0" y="4819650"/>
                    </a:moveTo>
                    <a:lnTo>
                      <a:pt x="7188200" y="4819650"/>
                    </a:lnTo>
                    <a:lnTo>
                      <a:pt x="7188200" y="4832350"/>
                    </a:lnTo>
                    <a:lnTo>
                      <a:pt x="0" y="4832350"/>
                    </a:lnTo>
                    <a:close/>
                    <a:moveTo>
                      <a:pt x="0" y="6426200"/>
                    </a:moveTo>
                    <a:lnTo>
                      <a:pt x="7188200" y="6426200"/>
                    </a:lnTo>
                    <a:lnTo>
                      <a:pt x="7188200" y="6438900"/>
                    </a:lnTo>
                    <a:lnTo>
                      <a:pt x="0" y="643890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-38100"/>
              <a:ext cx="282608" cy="275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50707"/>
                  </a:solidFill>
                  <a:latin typeface="Arimo"/>
                </a:rPr>
                <a:t>40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65846"/>
              <a:ext cx="282608" cy="275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50707"/>
                  </a:solidFill>
                  <a:latin typeface="Arimo"/>
                </a:rPr>
                <a:t>30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69792"/>
              <a:ext cx="282608" cy="275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50707"/>
                  </a:solidFill>
                  <a:latin typeface="Arimo"/>
                </a:rPr>
                <a:t>20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973738"/>
              <a:ext cx="282608" cy="275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50707"/>
                  </a:solidFill>
                  <a:latin typeface="Arimo"/>
                </a:rPr>
                <a:t>10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2969" y="3977684"/>
              <a:ext cx="169639" cy="275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50707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282608" y="118566"/>
              <a:ext cx="4491964" cy="4015784"/>
              <a:chOff x="0" y="0"/>
              <a:chExt cx="7188200" cy="64262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655320" y="2227784"/>
                <a:ext cx="1520092" cy="1369843"/>
              </a:xfrm>
              <a:custGeom>
                <a:avLst/>
                <a:gdLst/>
                <a:ahLst/>
                <a:cxnLst/>
                <a:rect l="l" t="t" r="r" b="b"/>
                <a:pathLst>
                  <a:path w="1520092" h="1369843">
                    <a:moveTo>
                      <a:pt x="127000" y="1306626"/>
                    </a:moveTo>
                    <a:cubicBezTo>
                      <a:pt x="126844" y="1271667"/>
                      <a:pt x="98460" y="1243409"/>
                      <a:pt x="63500" y="1243409"/>
                    </a:cubicBezTo>
                    <a:cubicBezTo>
                      <a:pt x="28540" y="1243409"/>
                      <a:pt x="156" y="1271667"/>
                      <a:pt x="0" y="1306626"/>
                    </a:cubicBezTo>
                    <a:cubicBezTo>
                      <a:pt x="156" y="1341585"/>
                      <a:pt x="28540" y="1369843"/>
                      <a:pt x="63500" y="1369843"/>
                    </a:cubicBezTo>
                    <a:cubicBezTo>
                      <a:pt x="98460" y="1369843"/>
                      <a:pt x="126844" y="1341585"/>
                      <a:pt x="127000" y="1306626"/>
                    </a:cubicBezTo>
                    <a:close/>
                    <a:moveTo>
                      <a:pt x="44548" y="1285240"/>
                    </a:moveTo>
                    <a:lnTo>
                      <a:pt x="82452" y="1328012"/>
                    </a:lnTo>
                    <a:lnTo>
                      <a:pt x="1520092" y="42772"/>
                    </a:lnTo>
                    <a:lnTo>
                      <a:pt x="1482188" y="0"/>
                    </a:lnTo>
                    <a:close/>
                  </a:path>
                </a:pathLst>
              </a:custGeom>
              <a:solidFill>
                <a:srgbClr val="EEC0B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092960" y="2185953"/>
                <a:ext cx="1510151" cy="572299"/>
              </a:xfrm>
              <a:custGeom>
                <a:avLst/>
                <a:gdLst/>
                <a:ahLst/>
                <a:cxnLst/>
                <a:rect l="l" t="t" r="r" b="b"/>
                <a:pathLst>
                  <a:path w="1510151" h="57229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2511" y="36100"/>
                    </a:moveTo>
                    <a:lnTo>
                      <a:pt x="54489" y="90334"/>
                    </a:lnTo>
                    <a:lnTo>
                      <a:pt x="1492129" y="572299"/>
                    </a:lnTo>
                    <a:lnTo>
                      <a:pt x="1510151" y="518065"/>
                    </a:lnTo>
                    <a:close/>
                  </a:path>
                </a:pathLst>
              </a:custGeom>
              <a:solidFill>
                <a:srgbClr val="EEC0B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530600" y="786096"/>
                <a:ext cx="1523975" cy="2008255"/>
              </a:xfrm>
              <a:custGeom>
                <a:avLst/>
                <a:gdLst/>
                <a:ahLst/>
                <a:cxnLst/>
                <a:rect l="l" t="t" r="r" b="b"/>
                <a:pathLst>
                  <a:path w="1523975" h="2008255">
                    <a:moveTo>
                      <a:pt x="127000" y="1945039"/>
                    </a:moveTo>
                    <a:cubicBezTo>
                      <a:pt x="126844" y="1910080"/>
                      <a:pt x="98459" y="1881822"/>
                      <a:pt x="63500" y="1881822"/>
                    </a:cubicBezTo>
                    <a:cubicBezTo>
                      <a:pt x="28541" y="1881822"/>
                      <a:pt x="156" y="1910080"/>
                      <a:pt x="0" y="1945039"/>
                    </a:cubicBezTo>
                    <a:cubicBezTo>
                      <a:pt x="156" y="1979998"/>
                      <a:pt x="28541" y="2008256"/>
                      <a:pt x="63500" y="2008256"/>
                    </a:cubicBezTo>
                    <a:cubicBezTo>
                      <a:pt x="98459" y="2008256"/>
                      <a:pt x="126844" y="1979998"/>
                      <a:pt x="127000" y="1945039"/>
                    </a:cubicBezTo>
                    <a:close/>
                    <a:moveTo>
                      <a:pt x="40665" y="1927860"/>
                    </a:moveTo>
                    <a:lnTo>
                      <a:pt x="86335" y="1962218"/>
                    </a:lnTo>
                    <a:lnTo>
                      <a:pt x="1523975" y="34358"/>
                    </a:lnTo>
                    <a:lnTo>
                      <a:pt x="1478305" y="0"/>
                    </a:lnTo>
                    <a:close/>
                  </a:path>
                </a:pathLst>
              </a:custGeom>
              <a:solidFill>
                <a:srgbClr val="EEC0B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4968240" y="579403"/>
                <a:ext cx="1564640" cy="287088"/>
              </a:xfrm>
              <a:custGeom>
                <a:avLst/>
                <a:gdLst/>
                <a:ahLst/>
                <a:cxnLst/>
                <a:rect l="l" t="t" r="r" b="b"/>
                <a:pathLst>
                  <a:path w="1564640" h="287088">
                    <a:moveTo>
                      <a:pt x="127000" y="223872"/>
                    </a:moveTo>
                    <a:cubicBezTo>
                      <a:pt x="126844" y="188913"/>
                      <a:pt x="98460" y="160655"/>
                      <a:pt x="63500" y="160655"/>
                    </a:cubicBezTo>
                    <a:cubicBezTo>
                      <a:pt x="28541" y="160655"/>
                      <a:pt x="156" y="188913"/>
                      <a:pt x="0" y="223872"/>
                    </a:cubicBezTo>
                    <a:cubicBezTo>
                      <a:pt x="156" y="258831"/>
                      <a:pt x="28541" y="287089"/>
                      <a:pt x="63500" y="287089"/>
                    </a:cubicBezTo>
                    <a:cubicBezTo>
                      <a:pt x="98460" y="287089"/>
                      <a:pt x="126844" y="258831"/>
                      <a:pt x="127000" y="223872"/>
                    </a:cubicBezTo>
                    <a:close/>
                    <a:moveTo>
                      <a:pt x="60354" y="195471"/>
                    </a:moveTo>
                    <a:lnTo>
                      <a:pt x="66646" y="252273"/>
                    </a:lnTo>
                    <a:lnTo>
                      <a:pt x="1504286" y="91618"/>
                    </a:lnTo>
                    <a:lnTo>
                      <a:pt x="1497994" y="34816"/>
                    </a:lnTo>
                    <a:close/>
                    <a:moveTo>
                      <a:pt x="1564640" y="63217"/>
                    </a:moveTo>
                    <a:cubicBezTo>
                      <a:pt x="1564484" y="28258"/>
                      <a:pt x="1536100" y="0"/>
                      <a:pt x="1501140" y="0"/>
                    </a:cubicBezTo>
                    <a:cubicBezTo>
                      <a:pt x="1466181" y="0"/>
                      <a:pt x="1437797" y="28258"/>
                      <a:pt x="1437640" y="63217"/>
                    </a:cubicBezTo>
                    <a:cubicBezTo>
                      <a:pt x="1437797" y="98176"/>
                      <a:pt x="1466181" y="126434"/>
                      <a:pt x="1501140" y="126434"/>
                    </a:cubicBezTo>
                    <a:cubicBezTo>
                      <a:pt x="1536100" y="126434"/>
                      <a:pt x="1564484" y="98176"/>
                      <a:pt x="1564640" y="63217"/>
                    </a:cubicBezTo>
                    <a:close/>
                  </a:path>
                </a:pathLst>
              </a:custGeom>
              <a:solidFill>
                <a:srgbClr val="EEC0BF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3791815" y="6810375"/>
            <a:ext cx="4951270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b="0" i="0" spc="70">
                <a:solidFill>
                  <a:srgbClr val="050707"/>
                </a:solidFill>
                <a:latin typeface="Playfair Display"/>
              </a:rPr>
              <a:t>McDowell Digital Media, Inc. Pitch Deck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9835" y="1533208"/>
            <a:ext cx="3622245" cy="4243070"/>
            <a:chOff x="0" y="0"/>
            <a:chExt cx="4829660" cy="565742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4829660" cy="1950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i="1" spc="48">
                  <a:solidFill>
                    <a:srgbClr val="050707"/>
                  </a:solidFill>
                  <a:latin typeface="Playfair Display"/>
                </a:rPr>
                <a:t>Brand Comparison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70337"/>
              <a:ext cx="4829660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HOW SIMILAR </a:t>
              </a:r>
            </a:p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BRANDS ARE DOING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74627"/>
              <a:ext cx="4829660" cy="208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 lectures, reports, and more.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731520" y="1143000"/>
            <a:ext cx="3799840" cy="5440680"/>
          </a:xfrm>
          <a:prstGeom prst="rect">
            <a:avLst/>
          </a:prstGeom>
          <a:solidFill>
            <a:srgbClr val="EEC0BF">
              <a:alpha val="4196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1121709" y="759460"/>
            <a:ext cx="3790651" cy="5443220"/>
          </a:xfrm>
          <a:prstGeom prst="rect">
            <a:avLst/>
          </a:prstGeom>
          <a:solidFill>
            <a:srgbClr val="EEC0BF"/>
          </a:solidFill>
        </p:spPr>
      </p:sp>
      <p:grpSp>
        <p:nvGrpSpPr>
          <p:cNvPr id="8" name="Group 8"/>
          <p:cNvGrpSpPr/>
          <p:nvPr/>
        </p:nvGrpSpPr>
        <p:grpSpPr>
          <a:xfrm>
            <a:off x="1608910" y="1202690"/>
            <a:ext cx="2816248" cy="4518660"/>
            <a:chOff x="0" y="0"/>
            <a:chExt cx="3754997" cy="6024880"/>
          </a:xfrm>
        </p:grpSpPr>
        <p:sp>
          <p:nvSpPr>
            <p:cNvPr id="9" name="TextBox 9"/>
            <p:cNvSpPr txBox="1"/>
            <p:nvPr/>
          </p:nvSpPr>
          <p:spPr>
            <a:xfrm>
              <a:off x="282575" y="5742940"/>
              <a:ext cx="781295" cy="28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79617" y="5742940"/>
              <a:ext cx="781295" cy="28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76660" y="5742940"/>
              <a:ext cx="781295" cy="28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973702" y="5742940"/>
              <a:ext cx="781295" cy="28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282575" y="121920"/>
              <a:ext cx="3472422" cy="5659120"/>
              <a:chOff x="0" y="0"/>
              <a:chExt cx="6510792" cy="106108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6510792" cy="10623550"/>
              </a:xfrm>
              <a:custGeom>
                <a:avLst/>
                <a:gdLst/>
                <a:ahLst/>
                <a:cxnLst/>
                <a:rect l="l" t="t" r="r" b="b"/>
                <a:pathLst>
                  <a:path w="6510792" h="10623550">
                    <a:moveTo>
                      <a:pt x="0" y="0"/>
                    </a:moveTo>
                    <a:lnTo>
                      <a:pt x="6510792" y="0"/>
                    </a:lnTo>
                    <a:lnTo>
                      <a:pt x="6510792" y="12700"/>
                    </a:lnTo>
                    <a:lnTo>
                      <a:pt x="0" y="12700"/>
                    </a:lnTo>
                    <a:close/>
                    <a:moveTo>
                      <a:pt x="0" y="2652712"/>
                    </a:moveTo>
                    <a:lnTo>
                      <a:pt x="6510792" y="2652712"/>
                    </a:lnTo>
                    <a:lnTo>
                      <a:pt x="6510792" y="2665412"/>
                    </a:lnTo>
                    <a:lnTo>
                      <a:pt x="0" y="2665412"/>
                    </a:lnTo>
                    <a:close/>
                    <a:moveTo>
                      <a:pt x="0" y="5305425"/>
                    </a:moveTo>
                    <a:lnTo>
                      <a:pt x="6510792" y="5305425"/>
                    </a:lnTo>
                    <a:lnTo>
                      <a:pt x="6510792" y="5318125"/>
                    </a:lnTo>
                    <a:lnTo>
                      <a:pt x="0" y="5318125"/>
                    </a:lnTo>
                    <a:close/>
                    <a:moveTo>
                      <a:pt x="0" y="7958138"/>
                    </a:moveTo>
                    <a:lnTo>
                      <a:pt x="6510792" y="7958138"/>
                    </a:lnTo>
                    <a:lnTo>
                      <a:pt x="6510792" y="7970838"/>
                    </a:lnTo>
                    <a:lnTo>
                      <a:pt x="0" y="7970838"/>
                    </a:lnTo>
                    <a:close/>
                    <a:moveTo>
                      <a:pt x="0" y="10610850"/>
                    </a:moveTo>
                    <a:lnTo>
                      <a:pt x="6510792" y="10610850"/>
                    </a:lnTo>
                    <a:lnTo>
                      <a:pt x="6510792" y="10623550"/>
                    </a:lnTo>
                    <a:lnTo>
                      <a:pt x="0" y="1062355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38100"/>
              <a:ext cx="282575" cy="28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79"/>
                </a:lnSpc>
              </a:pPr>
              <a:r>
                <a:rPr lang="en-US" sz="1199">
                  <a:solidFill>
                    <a:srgbClr val="FFFFFF"/>
                  </a:solidFill>
                  <a:latin typeface="Arimo"/>
                </a:rPr>
                <a:t>40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76680"/>
              <a:ext cx="282575" cy="28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79"/>
                </a:lnSpc>
              </a:pPr>
              <a:r>
                <a:rPr lang="en-US" sz="1199">
                  <a:solidFill>
                    <a:srgbClr val="FFFFFF"/>
                  </a:solidFill>
                  <a:latin typeface="Arimo"/>
                </a:rPr>
                <a:t>30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791460"/>
              <a:ext cx="282575" cy="28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79"/>
                </a:lnSpc>
              </a:pPr>
              <a:r>
                <a:rPr lang="en-US" sz="1199">
                  <a:solidFill>
                    <a:srgbClr val="FFFFFF"/>
                  </a:solidFill>
                  <a:latin typeface="Arimo"/>
                </a:rPr>
                <a:t>20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206240"/>
              <a:ext cx="282575" cy="28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79"/>
                </a:lnSpc>
              </a:pPr>
              <a:r>
                <a:rPr lang="en-US" sz="1199">
                  <a:solidFill>
                    <a:srgbClr val="FFFFFF"/>
                  </a:solidFill>
                  <a:latin typeface="Arimo"/>
                </a:rPr>
                <a:t>10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3030" y="5621020"/>
              <a:ext cx="169545" cy="28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79"/>
                </a:lnSpc>
              </a:pPr>
              <a:r>
                <a:rPr lang="en-US" sz="1199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282575" y="121920"/>
              <a:ext cx="3472422" cy="5659120"/>
              <a:chOff x="0" y="0"/>
              <a:chExt cx="6510792" cy="1061085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7951788"/>
                <a:ext cx="1464928" cy="2659062"/>
              </a:xfrm>
              <a:custGeom>
                <a:avLst/>
                <a:gdLst/>
                <a:ahLst/>
                <a:cxnLst/>
                <a:rect l="l" t="t" r="r" b="b"/>
                <a:pathLst>
                  <a:path w="1464928" h="2659062">
                    <a:moveTo>
                      <a:pt x="0" y="2659062"/>
                    </a:moveTo>
                    <a:lnTo>
                      <a:pt x="0" y="117194"/>
                    </a:lnTo>
                    <a:cubicBezTo>
                      <a:pt x="0" y="86112"/>
                      <a:pt x="12347" y="56303"/>
                      <a:pt x="34325" y="34325"/>
                    </a:cubicBezTo>
                    <a:cubicBezTo>
                      <a:pt x="56304" y="12347"/>
                      <a:pt x="86112" y="0"/>
                      <a:pt x="117194" y="0"/>
                    </a:cubicBezTo>
                    <a:lnTo>
                      <a:pt x="1347734" y="0"/>
                    </a:lnTo>
                    <a:cubicBezTo>
                      <a:pt x="1378816" y="0"/>
                      <a:pt x="1408625" y="12347"/>
                      <a:pt x="1430603" y="34325"/>
                    </a:cubicBezTo>
                    <a:cubicBezTo>
                      <a:pt x="1452581" y="56303"/>
                      <a:pt x="1464928" y="86112"/>
                      <a:pt x="1464928" y="117194"/>
                    </a:cubicBezTo>
                    <a:lnTo>
                      <a:pt x="1464928" y="26590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681955" y="5299075"/>
                <a:ext cx="1464928" cy="5311775"/>
              </a:xfrm>
              <a:custGeom>
                <a:avLst/>
                <a:gdLst/>
                <a:ahLst/>
                <a:cxnLst/>
                <a:rect l="l" t="t" r="r" b="b"/>
                <a:pathLst>
                  <a:path w="1464928" h="5311775">
                    <a:moveTo>
                      <a:pt x="0" y="5311775"/>
                    </a:moveTo>
                    <a:lnTo>
                      <a:pt x="0" y="117194"/>
                    </a:lnTo>
                    <a:cubicBezTo>
                      <a:pt x="0" y="86113"/>
                      <a:pt x="12347" y="56304"/>
                      <a:pt x="34325" y="34325"/>
                    </a:cubicBezTo>
                    <a:cubicBezTo>
                      <a:pt x="56303" y="12347"/>
                      <a:pt x="86112" y="0"/>
                      <a:pt x="117194" y="0"/>
                    </a:cubicBezTo>
                    <a:lnTo>
                      <a:pt x="1347734" y="0"/>
                    </a:lnTo>
                    <a:cubicBezTo>
                      <a:pt x="1378815" y="0"/>
                      <a:pt x="1408624" y="12347"/>
                      <a:pt x="1430602" y="34325"/>
                    </a:cubicBezTo>
                    <a:cubicBezTo>
                      <a:pt x="1452581" y="56304"/>
                      <a:pt x="1464928" y="86113"/>
                      <a:pt x="1464928" y="117194"/>
                    </a:cubicBezTo>
                    <a:lnTo>
                      <a:pt x="1464928" y="53117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3363909" y="2646362"/>
                <a:ext cx="1464928" cy="7964488"/>
              </a:xfrm>
              <a:custGeom>
                <a:avLst/>
                <a:gdLst/>
                <a:ahLst/>
                <a:cxnLst/>
                <a:rect l="l" t="t" r="r" b="b"/>
                <a:pathLst>
                  <a:path w="1464928" h="7964488">
                    <a:moveTo>
                      <a:pt x="0" y="7964488"/>
                    </a:moveTo>
                    <a:lnTo>
                      <a:pt x="0" y="117195"/>
                    </a:lnTo>
                    <a:cubicBezTo>
                      <a:pt x="0" y="86113"/>
                      <a:pt x="12347" y="56304"/>
                      <a:pt x="34325" y="34326"/>
                    </a:cubicBezTo>
                    <a:cubicBezTo>
                      <a:pt x="56304" y="12348"/>
                      <a:pt x="86113" y="0"/>
                      <a:pt x="117194" y="0"/>
                    </a:cubicBezTo>
                    <a:lnTo>
                      <a:pt x="1347734" y="0"/>
                    </a:lnTo>
                    <a:cubicBezTo>
                      <a:pt x="1378816" y="0"/>
                      <a:pt x="1408625" y="12348"/>
                      <a:pt x="1430603" y="34326"/>
                    </a:cubicBezTo>
                    <a:cubicBezTo>
                      <a:pt x="1452581" y="56304"/>
                      <a:pt x="1464928" y="86113"/>
                      <a:pt x="1464928" y="117195"/>
                    </a:cubicBezTo>
                    <a:lnTo>
                      <a:pt x="1464928" y="796448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5045864" y="-6350"/>
                <a:ext cx="1464928" cy="10617200"/>
              </a:xfrm>
              <a:custGeom>
                <a:avLst/>
                <a:gdLst/>
                <a:ahLst/>
                <a:cxnLst/>
                <a:rect l="l" t="t" r="r" b="b"/>
                <a:pathLst>
                  <a:path w="1464928" h="10617200">
                    <a:moveTo>
                      <a:pt x="0" y="10617200"/>
                    </a:moveTo>
                    <a:lnTo>
                      <a:pt x="0" y="117194"/>
                    </a:lnTo>
                    <a:cubicBezTo>
                      <a:pt x="0" y="86112"/>
                      <a:pt x="12347" y="56304"/>
                      <a:pt x="34325" y="34325"/>
                    </a:cubicBezTo>
                    <a:cubicBezTo>
                      <a:pt x="56303" y="12347"/>
                      <a:pt x="86112" y="0"/>
                      <a:pt x="117194" y="0"/>
                    </a:cubicBezTo>
                    <a:lnTo>
                      <a:pt x="1347734" y="0"/>
                    </a:lnTo>
                    <a:cubicBezTo>
                      <a:pt x="1412458" y="0"/>
                      <a:pt x="1464928" y="52470"/>
                      <a:pt x="1464928" y="117194"/>
                    </a:cubicBezTo>
                    <a:lnTo>
                      <a:pt x="1464928" y="10617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4421" y="2660356"/>
            <a:ext cx="3504339" cy="967433"/>
            <a:chOff x="0" y="0"/>
            <a:chExt cx="4672452" cy="1289910"/>
          </a:xfrm>
        </p:grpSpPr>
        <p:sp>
          <p:nvSpPr>
            <p:cNvPr id="3" name="TextBox 3"/>
            <p:cNvSpPr txBox="1"/>
            <p:nvPr/>
          </p:nvSpPr>
          <p:spPr>
            <a:xfrm>
              <a:off x="0" y="500605"/>
              <a:ext cx="4672452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 lectures.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672452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050707"/>
                  </a:solidFill>
                  <a:latin typeface="Raleway"/>
                </a:rPr>
                <a:t>PREVIOUS WORK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528541" y="2660356"/>
            <a:ext cx="416560" cy="619760"/>
          </a:xfrm>
          <a:prstGeom prst="rect">
            <a:avLst/>
          </a:prstGeom>
          <a:solidFill>
            <a:srgbClr val="EEC0BF"/>
          </a:solidFill>
        </p:spPr>
      </p:sp>
      <p:grpSp>
        <p:nvGrpSpPr>
          <p:cNvPr id="6" name="Group 6"/>
          <p:cNvGrpSpPr/>
          <p:nvPr/>
        </p:nvGrpSpPr>
        <p:grpSpPr>
          <a:xfrm>
            <a:off x="1164421" y="4616998"/>
            <a:ext cx="3504339" cy="1287473"/>
            <a:chOff x="0" y="0"/>
            <a:chExt cx="4672452" cy="1716630"/>
          </a:xfrm>
        </p:grpSpPr>
        <p:sp>
          <p:nvSpPr>
            <p:cNvPr id="7" name="TextBox 7"/>
            <p:cNvSpPr txBox="1"/>
            <p:nvPr/>
          </p:nvSpPr>
          <p:spPr>
            <a:xfrm>
              <a:off x="0" y="927325"/>
              <a:ext cx="4672452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 lectures.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4672452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050707"/>
                  </a:solidFill>
                  <a:latin typeface="Raleway"/>
                </a:rPr>
                <a:t>APPEAL TO NEW MARKET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528541" y="4616998"/>
            <a:ext cx="416560" cy="619760"/>
          </a:xfrm>
          <a:prstGeom prst="rect">
            <a:avLst/>
          </a:prstGeom>
          <a:solidFill>
            <a:srgbClr val="EEC0BF"/>
          </a:solidFill>
        </p:spPr>
      </p:sp>
      <p:grpSp>
        <p:nvGrpSpPr>
          <p:cNvPr id="10" name="Group 10"/>
          <p:cNvGrpSpPr/>
          <p:nvPr/>
        </p:nvGrpSpPr>
        <p:grpSpPr>
          <a:xfrm>
            <a:off x="5720720" y="2660356"/>
            <a:ext cx="3504339" cy="1287473"/>
            <a:chOff x="0" y="0"/>
            <a:chExt cx="4672452" cy="171663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27325"/>
              <a:ext cx="4672452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 lectures.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672452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050707"/>
                  </a:solidFill>
                  <a:latin typeface="Raleway"/>
                </a:rPr>
                <a:t>REFRESHED BRAND VOICE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5084840" y="2660356"/>
            <a:ext cx="416560" cy="619760"/>
          </a:xfrm>
          <a:prstGeom prst="rect">
            <a:avLst/>
          </a:prstGeom>
          <a:solidFill>
            <a:srgbClr val="EEC0BF"/>
          </a:solidFill>
        </p:spPr>
      </p:sp>
      <p:grpSp>
        <p:nvGrpSpPr>
          <p:cNvPr id="14" name="Group 14"/>
          <p:cNvGrpSpPr/>
          <p:nvPr/>
        </p:nvGrpSpPr>
        <p:grpSpPr>
          <a:xfrm>
            <a:off x="5720720" y="4616998"/>
            <a:ext cx="3504339" cy="967433"/>
            <a:chOff x="0" y="0"/>
            <a:chExt cx="4672452" cy="128991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500605"/>
              <a:ext cx="4672452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 lectures.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672452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050707"/>
                  </a:solidFill>
                  <a:latin typeface="Raleway"/>
                </a:rPr>
                <a:t>DIVERSE PRODUCT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5084840" y="4616998"/>
            <a:ext cx="416560" cy="619760"/>
          </a:xfrm>
          <a:prstGeom prst="rect">
            <a:avLst/>
          </a:prstGeom>
          <a:solidFill>
            <a:srgbClr val="EEC0BF"/>
          </a:solidFill>
        </p:spPr>
      </p:sp>
      <p:sp>
        <p:nvSpPr>
          <p:cNvPr id="18" name="TextBox 18"/>
          <p:cNvSpPr txBox="1"/>
          <p:nvPr/>
        </p:nvSpPr>
        <p:spPr>
          <a:xfrm>
            <a:off x="4248389" y="6810375"/>
            <a:ext cx="4976670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z="1400" b="0" i="0" spc="70">
                <a:solidFill>
                  <a:srgbClr val="050707"/>
                </a:solidFill>
                <a:latin typeface="Playfair Display"/>
              </a:rPr>
              <a:t>McDowell Digital Media, Inc. Pitch Deck</a:t>
            </a:r>
          </a:p>
        </p:txBody>
      </p:sp>
      <p:sp>
        <p:nvSpPr>
          <p:cNvPr id="19" name="AutoShape 19"/>
          <p:cNvSpPr/>
          <p:nvPr/>
        </p:nvSpPr>
        <p:spPr>
          <a:xfrm>
            <a:off x="-124460" y="-101600"/>
            <a:ext cx="10002520" cy="2146300"/>
          </a:xfrm>
          <a:prstGeom prst="rect">
            <a:avLst/>
          </a:prstGeom>
          <a:solidFill>
            <a:srgbClr val="EEC0BF"/>
          </a:solidFill>
        </p:spPr>
      </p:sp>
      <p:sp>
        <p:nvSpPr>
          <p:cNvPr id="20" name="TextBox 20"/>
          <p:cNvSpPr txBox="1"/>
          <p:nvPr/>
        </p:nvSpPr>
        <p:spPr>
          <a:xfrm>
            <a:off x="712705" y="731520"/>
            <a:ext cx="8328189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50707"/>
                </a:solidFill>
                <a:latin typeface="Playfair Display"/>
              </a:rPr>
              <a:t>Opportunity Areas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390" r="277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488" y="3505454"/>
            <a:ext cx="5148580" cy="2684526"/>
            <a:chOff x="0" y="0"/>
            <a:chExt cx="6864773" cy="357936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864773" cy="3579368"/>
            </a:xfrm>
            <a:prstGeom prst="rect">
              <a:avLst/>
            </a:prstGeom>
            <a:solidFill>
              <a:srgbClr val="EEC0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04010" y="710184"/>
              <a:ext cx="5076886" cy="208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FFFFFF"/>
                  </a:solidFill>
                  <a:latin typeface="Raleway"/>
                </a:rPr>
                <a:t>Presentations are communication tools that can be used as lectures, speeches, reports, and more.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1520" y="731520"/>
            <a:ext cx="8290560" cy="5852160"/>
          </a:xfrm>
          <a:prstGeom prst="rect">
            <a:avLst/>
          </a:prstGeom>
          <a:solidFill>
            <a:srgbClr val="EEC0BF">
              <a:alpha val="19607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211" y="2961640"/>
            <a:ext cx="1595120" cy="15951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09331" y="2656205"/>
            <a:ext cx="4765059" cy="2002790"/>
            <a:chOff x="0" y="0"/>
            <a:chExt cx="6353412" cy="2670387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353412" cy="85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222321"/>
                  </a:solidFill>
                  <a:latin typeface="Playfair Display"/>
                </a:rPr>
                <a:t>Case Study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15907"/>
              <a:ext cx="6353412" cy="1554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 lectures, speeches, reports, and more.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2308860"/>
            <a:ext cx="3482545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 i="1" spc="48">
                <a:solidFill>
                  <a:srgbClr val="050707"/>
                </a:solidFill>
                <a:latin typeface="Playfair Display"/>
              </a:rPr>
              <a:t>Our 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1520" y="4006850"/>
            <a:ext cx="3482545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b="1" i="0" spc="147">
                <a:solidFill>
                  <a:srgbClr val="EEC0BF"/>
                </a:solidFill>
                <a:latin typeface="Raleway"/>
              </a:rPr>
              <a:t>MULTI-PLATFORM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41895" y="1806575"/>
            <a:ext cx="2380185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b="0" i="0" spc="21">
                <a:solidFill>
                  <a:srgbClr val="050707"/>
                </a:solidFill>
                <a:latin typeface="Raleway"/>
              </a:rPr>
              <a:t>Online Presence</a:t>
            </a:r>
          </a:p>
        </p:txBody>
      </p:sp>
      <p:sp>
        <p:nvSpPr>
          <p:cNvPr id="5" name="AutoShape 5"/>
          <p:cNvSpPr/>
          <p:nvPr/>
        </p:nvSpPr>
        <p:spPr>
          <a:xfrm>
            <a:off x="4876800" y="1324610"/>
            <a:ext cx="1432560" cy="1432560"/>
          </a:xfrm>
          <a:prstGeom prst="rect">
            <a:avLst/>
          </a:prstGeom>
          <a:solidFill>
            <a:srgbClr val="EEC0BF"/>
          </a:solidFill>
        </p:spPr>
      </p:sp>
      <p:sp>
        <p:nvSpPr>
          <p:cNvPr id="6" name="AutoShape 6"/>
          <p:cNvSpPr/>
          <p:nvPr/>
        </p:nvSpPr>
        <p:spPr>
          <a:xfrm>
            <a:off x="4876800" y="2912110"/>
            <a:ext cx="1432560" cy="1432560"/>
          </a:xfrm>
          <a:prstGeom prst="rect">
            <a:avLst/>
          </a:prstGeom>
          <a:solidFill>
            <a:srgbClr val="EEC0BF"/>
          </a:solidFill>
        </p:spPr>
      </p:sp>
      <p:sp>
        <p:nvSpPr>
          <p:cNvPr id="7" name="AutoShape 7"/>
          <p:cNvSpPr/>
          <p:nvPr/>
        </p:nvSpPr>
        <p:spPr>
          <a:xfrm>
            <a:off x="4876800" y="4558030"/>
            <a:ext cx="1432560" cy="1432560"/>
          </a:xfrm>
          <a:prstGeom prst="rect">
            <a:avLst/>
          </a:prstGeom>
          <a:solidFill>
            <a:srgbClr val="EEC0BF"/>
          </a:solidFill>
        </p:spPr>
      </p:sp>
      <p:sp>
        <p:nvSpPr>
          <p:cNvPr id="8" name="TextBox 8"/>
          <p:cNvSpPr txBox="1"/>
          <p:nvPr/>
        </p:nvSpPr>
        <p:spPr>
          <a:xfrm>
            <a:off x="6641895" y="3423285"/>
            <a:ext cx="2380185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b="0" i="0" spc="21">
                <a:solidFill>
                  <a:srgbClr val="050707"/>
                </a:solidFill>
                <a:latin typeface="Raleway"/>
              </a:rPr>
              <a:t>Digital Campaigns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1895" y="5039995"/>
            <a:ext cx="2380185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b="0" i="0" spc="21">
                <a:solidFill>
                  <a:srgbClr val="050707"/>
                </a:solidFill>
                <a:latin typeface="Raleway"/>
              </a:rPr>
              <a:t>Online Presence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0404" y="4851634"/>
            <a:ext cx="845352" cy="84535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97186" y="1544996"/>
            <a:ext cx="991788" cy="9917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14916" y="3050226"/>
            <a:ext cx="1156328" cy="11563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1520" y="731520"/>
            <a:ext cx="3424414" cy="5425678"/>
          </a:xfrm>
          <a:prstGeom prst="rect">
            <a:avLst/>
          </a:prstGeom>
          <a:solidFill>
            <a:srgbClr val="EEC0B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464" t="5270" r="19823"/>
          <a:stretch>
            <a:fillRect/>
          </a:stretch>
        </p:blipFill>
        <p:spPr>
          <a:xfrm>
            <a:off x="1112520" y="1152847"/>
            <a:ext cx="3433534" cy="54308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082092" y="1379220"/>
            <a:ext cx="3939988" cy="4715510"/>
            <a:chOff x="0" y="0"/>
            <a:chExt cx="5253318" cy="6287347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5253318" cy="1950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i="1" spc="48">
                  <a:solidFill>
                    <a:srgbClr val="050707"/>
                  </a:solidFill>
                  <a:latin typeface="Playfair Display"/>
                </a:rPr>
                <a:t>Today's Presentation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70337"/>
              <a:ext cx="5253318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MAIN TOPICS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47907"/>
              <a:ext cx="5253318" cy="313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About our company</a:t>
              </a:r>
            </a:p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Social media services</a:t>
              </a:r>
            </a:p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Problem/opportunity</a:t>
              </a:r>
            </a:p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Our solution</a:t>
              </a:r>
            </a:p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Plan execution</a:t>
              </a:r>
            </a:p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Our team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1463040"/>
            <a:ext cx="2798240" cy="2129847"/>
            <a:chOff x="0" y="0"/>
            <a:chExt cx="14317774" cy="10897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17774" cy="10897804"/>
            </a:xfrm>
            <a:custGeom>
              <a:avLst/>
              <a:gdLst/>
              <a:ahLst/>
              <a:cxnLst/>
              <a:rect l="l" t="t" r="r" b="b"/>
              <a:pathLst>
                <a:path w="14317774" h="10897804">
                  <a:moveTo>
                    <a:pt x="0" y="0"/>
                  </a:moveTo>
                  <a:lnTo>
                    <a:pt x="0" y="10897804"/>
                  </a:lnTo>
                  <a:lnTo>
                    <a:pt x="14317774" y="10897804"/>
                  </a:lnTo>
                  <a:lnTo>
                    <a:pt x="14317774" y="0"/>
                  </a:lnTo>
                  <a:lnTo>
                    <a:pt x="0" y="0"/>
                  </a:lnTo>
                  <a:close/>
                  <a:moveTo>
                    <a:pt x="14256814" y="10836844"/>
                  </a:moveTo>
                  <a:lnTo>
                    <a:pt x="59690" y="10836844"/>
                  </a:lnTo>
                  <a:lnTo>
                    <a:pt x="59690" y="59690"/>
                  </a:lnTo>
                  <a:lnTo>
                    <a:pt x="14256814" y="59690"/>
                  </a:lnTo>
                  <a:lnTo>
                    <a:pt x="14256814" y="10836844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48640" y="3722313"/>
            <a:ext cx="2798240" cy="2129847"/>
            <a:chOff x="0" y="0"/>
            <a:chExt cx="14317774" cy="108978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17774" cy="10897804"/>
            </a:xfrm>
            <a:custGeom>
              <a:avLst/>
              <a:gdLst/>
              <a:ahLst/>
              <a:cxnLst/>
              <a:rect l="l" t="t" r="r" b="b"/>
              <a:pathLst>
                <a:path w="14317774" h="10897804">
                  <a:moveTo>
                    <a:pt x="0" y="0"/>
                  </a:moveTo>
                  <a:lnTo>
                    <a:pt x="0" y="10897804"/>
                  </a:lnTo>
                  <a:lnTo>
                    <a:pt x="14317774" y="10897804"/>
                  </a:lnTo>
                  <a:lnTo>
                    <a:pt x="14317774" y="0"/>
                  </a:lnTo>
                  <a:lnTo>
                    <a:pt x="0" y="0"/>
                  </a:lnTo>
                  <a:close/>
                  <a:moveTo>
                    <a:pt x="14256814" y="10836844"/>
                  </a:moveTo>
                  <a:lnTo>
                    <a:pt x="59690" y="10836844"/>
                  </a:lnTo>
                  <a:lnTo>
                    <a:pt x="59690" y="59690"/>
                  </a:lnTo>
                  <a:lnTo>
                    <a:pt x="14256814" y="59690"/>
                  </a:lnTo>
                  <a:lnTo>
                    <a:pt x="14256814" y="10836844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477680" y="1463040"/>
            <a:ext cx="2798240" cy="2129847"/>
            <a:chOff x="0" y="0"/>
            <a:chExt cx="14317774" cy="108978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17774" cy="10897804"/>
            </a:xfrm>
            <a:custGeom>
              <a:avLst/>
              <a:gdLst/>
              <a:ahLst/>
              <a:cxnLst/>
              <a:rect l="l" t="t" r="r" b="b"/>
              <a:pathLst>
                <a:path w="14317774" h="10897804">
                  <a:moveTo>
                    <a:pt x="0" y="0"/>
                  </a:moveTo>
                  <a:lnTo>
                    <a:pt x="0" y="10897804"/>
                  </a:lnTo>
                  <a:lnTo>
                    <a:pt x="14317774" y="10897804"/>
                  </a:lnTo>
                  <a:lnTo>
                    <a:pt x="14317774" y="0"/>
                  </a:lnTo>
                  <a:lnTo>
                    <a:pt x="0" y="0"/>
                  </a:lnTo>
                  <a:close/>
                  <a:moveTo>
                    <a:pt x="14256814" y="10836844"/>
                  </a:moveTo>
                  <a:lnTo>
                    <a:pt x="59690" y="10836844"/>
                  </a:lnTo>
                  <a:lnTo>
                    <a:pt x="59690" y="59690"/>
                  </a:lnTo>
                  <a:lnTo>
                    <a:pt x="14256814" y="59690"/>
                  </a:lnTo>
                  <a:lnTo>
                    <a:pt x="14256814" y="10836844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477680" y="3722313"/>
            <a:ext cx="2798240" cy="2129847"/>
            <a:chOff x="0" y="0"/>
            <a:chExt cx="14317774" cy="108978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17774" cy="10897804"/>
            </a:xfrm>
            <a:custGeom>
              <a:avLst/>
              <a:gdLst/>
              <a:ahLst/>
              <a:cxnLst/>
              <a:rect l="l" t="t" r="r" b="b"/>
              <a:pathLst>
                <a:path w="14317774" h="10897804">
                  <a:moveTo>
                    <a:pt x="0" y="0"/>
                  </a:moveTo>
                  <a:lnTo>
                    <a:pt x="0" y="10897804"/>
                  </a:lnTo>
                  <a:lnTo>
                    <a:pt x="14317774" y="10897804"/>
                  </a:lnTo>
                  <a:lnTo>
                    <a:pt x="14317774" y="0"/>
                  </a:lnTo>
                  <a:lnTo>
                    <a:pt x="0" y="0"/>
                  </a:lnTo>
                  <a:close/>
                  <a:moveTo>
                    <a:pt x="14256814" y="10836844"/>
                  </a:moveTo>
                  <a:lnTo>
                    <a:pt x="59690" y="10836844"/>
                  </a:lnTo>
                  <a:lnTo>
                    <a:pt x="59690" y="59690"/>
                  </a:lnTo>
                  <a:lnTo>
                    <a:pt x="14256814" y="59690"/>
                  </a:lnTo>
                  <a:lnTo>
                    <a:pt x="14256814" y="10836844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406720" y="1463040"/>
            <a:ext cx="2798240" cy="2129847"/>
            <a:chOff x="0" y="0"/>
            <a:chExt cx="14317774" cy="108978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17774" cy="10897804"/>
            </a:xfrm>
            <a:custGeom>
              <a:avLst/>
              <a:gdLst/>
              <a:ahLst/>
              <a:cxnLst/>
              <a:rect l="l" t="t" r="r" b="b"/>
              <a:pathLst>
                <a:path w="14317774" h="10897804">
                  <a:moveTo>
                    <a:pt x="0" y="0"/>
                  </a:moveTo>
                  <a:lnTo>
                    <a:pt x="0" y="10897804"/>
                  </a:lnTo>
                  <a:lnTo>
                    <a:pt x="14317774" y="10897804"/>
                  </a:lnTo>
                  <a:lnTo>
                    <a:pt x="14317774" y="0"/>
                  </a:lnTo>
                  <a:lnTo>
                    <a:pt x="0" y="0"/>
                  </a:lnTo>
                  <a:close/>
                  <a:moveTo>
                    <a:pt x="14256814" y="10836844"/>
                  </a:moveTo>
                  <a:lnTo>
                    <a:pt x="59690" y="10836844"/>
                  </a:lnTo>
                  <a:lnTo>
                    <a:pt x="59690" y="59690"/>
                  </a:lnTo>
                  <a:lnTo>
                    <a:pt x="14256814" y="59690"/>
                  </a:lnTo>
                  <a:lnTo>
                    <a:pt x="14256814" y="10836844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406720" y="3722313"/>
            <a:ext cx="2798240" cy="2129847"/>
            <a:chOff x="0" y="0"/>
            <a:chExt cx="14317774" cy="108978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17774" cy="10897804"/>
            </a:xfrm>
            <a:custGeom>
              <a:avLst/>
              <a:gdLst/>
              <a:ahLst/>
              <a:cxnLst/>
              <a:rect l="l" t="t" r="r" b="b"/>
              <a:pathLst>
                <a:path w="14317774" h="10897804">
                  <a:moveTo>
                    <a:pt x="0" y="0"/>
                  </a:moveTo>
                  <a:lnTo>
                    <a:pt x="0" y="10897804"/>
                  </a:lnTo>
                  <a:lnTo>
                    <a:pt x="14317774" y="10897804"/>
                  </a:lnTo>
                  <a:lnTo>
                    <a:pt x="14317774" y="0"/>
                  </a:lnTo>
                  <a:lnTo>
                    <a:pt x="0" y="0"/>
                  </a:lnTo>
                  <a:close/>
                  <a:moveTo>
                    <a:pt x="14256814" y="10836844"/>
                  </a:moveTo>
                  <a:lnTo>
                    <a:pt x="59690" y="10836844"/>
                  </a:lnTo>
                  <a:lnTo>
                    <a:pt x="59690" y="59690"/>
                  </a:lnTo>
                  <a:lnTo>
                    <a:pt x="14256814" y="59690"/>
                  </a:lnTo>
                  <a:lnTo>
                    <a:pt x="14256814" y="10836844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37677" y="1832534"/>
            <a:ext cx="2220165" cy="1390859"/>
            <a:chOff x="0" y="0"/>
            <a:chExt cx="2960220" cy="185447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2960220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Increased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Reach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65173"/>
              <a:ext cx="2960220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communication tools.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66718" y="1832534"/>
            <a:ext cx="2220165" cy="1390859"/>
            <a:chOff x="0" y="0"/>
            <a:chExt cx="2960220" cy="185447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"/>
              <a:ext cx="2960220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Increased Engagement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65173"/>
              <a:ext cx="2960220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communication tools.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95758" y="1832534"/>
            <a:ext cx="2220165" cy="1390859"/>
            <a:chOff x="0" y="0"/>
            <a:chExt cx="2960220" cy="185447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9050"/>
              <a:ext cx="2960220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Integrated Experience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65173"/>
              <a:ext cx="2960220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communication tools.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37677" y="4091807"/>
            <a:ext cx="2220165" cy="1390859"/>
            <a:chOff x="0" y="0"/>
            <a:chExt cx="2960220" cy="185447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9050"/>
              <a:ext cx="2960220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Increased Organic Reach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65173"/>
              <a:ext cx="2960220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communication tools.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766718" y="3931787"/>
            <a:ext cx="2220165" cy="1710899"/>
            <a:chOff x="0" y="0"/>
            <a:chExt cx="2960220" cy="228119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19050"/>
              <a:ext cx="2960220" cy="1299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Increased Online Purchases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491893"/>
              <a:ext cx="2960220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communication tools.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695758" y="4091807"/>
            <a:ext cx="2220165" cy="1390859"/>
            <a:chOff x="0" y="0"/>
            <a:chExt cx="2960220" cy="185447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19050"/>
              <a:ext cx="2960220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Increased Repeat Sales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065173"/>
              <a:ext cx="2960220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9700" y="-114300"/>
            <a:ext cx="4061460" cy="7543800"/>
          </a:xfrm>
          <a:prstGeom prst="rect">
            <a:avLst/>
          </a:prstGeom>
          <a:solidFill>
            <a:srgbClr val="EEC0BF"/>
          </a:solidFill>
        </p:spPr>
      </p:sp>
      <p:sp>
        <p:nvSpPr>
          <p:cNvPr id="3" name="TextBox 3"/>
          <p:cNvSpPr txBox="1"/>
          <p:nvPr/>
        </p:nvSpPr>
        <p:spPr>
          <a:xfrm>
            <a:off x="577841" y="3017520"/>
            <a:ext cx="2766079" cy="128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50707"/>
                </a:solidFill>
                <a:latin typeface="Playfair Display"/>
              </a:rPr>
              <a:t>Proposed Approach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688080" y="746760"/>
            <a:ext cx="1531620" cy="5821680"/>
            <a:chOff x="0" y="0"/>
            <a:chExt cx="2042160" cy="776224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1657" b="1657"/>
            <a:stretch>
              <a:fillRect/>
            </a:stretch>
          </p:blipFill>
          <p:spPr>
            <a:xfrm>
              <a:off x="0" y="0"/>
              <a:ext cx="2042160" cy="246041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2295" r="35454"/>
            <a:stretch>
              <a:fillRect/>
            </a:stretch>
          </p:blipFill>
          <p:spPr>
            <a:xfrm>
              <a:off x="0" y="2650913"/>
              <a:ext cx="2042160" cy="246041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2350" r="22350"/>
            <a:stretch>
              <a:fillRect/>
            </a:stretch>
          </p:blipFill>
          <p:spPr>
            <a:xfrm>
              <a:off x="0" y="5301827"/>
              <a:ext cx="2042160" cy="246041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5676695" y="1143388"/>
            <a:ext cx="3528265" cy="1040623"/>
            <a:chOff x="0" y="0"/>
            <a:chExt cx="4704353" cy="1387498"/>
          </a:xfrm>
        </p:grpSpPr>
        <p:sp>
          <p:nvSpPr>
            <p:cNvPr id="9" name="TextBox 9"/>
            <p:cNvSpPr txBox="1"/>
            <p:nvPr/>
          </p:nvSpPr>
          <p:spPr>
            <a:xfrm>
              <a:off x="0" y="598193"/>
              <a:ext cx="4704353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 demonstrations.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704353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Setup of digital platforms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76695" y="2969648"/>
            <a:ext cx="3528265" cy="1360663"/>
            <a:chOff x="0" y="0"/>
            <a:chExt cx="4704353" cy="181421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24913"/>
              <a:ext cx="4704353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 demonstrations.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704353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Roll-out of </a:t>
              </a:r>
            </a:p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digital campaigns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76695" y="5131188"/>
            <a:ext cx="3528265" cy="1040623"/>
            <a:chOff x="0" y="0"/>
            <a:chExt cx="4704353" cy="138749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598193"/>
              <a:ext cx="4704353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 demonstrations.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704353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Monitoring of results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4348480"/>
            <a:ext cx="2687525" cy="1040623"/>
            <a:chOff x="0" y="0"/>
            <a:chExt cx="3583366" cy="1387498"/>
          </a:xfrm>
        </p:grpSpPr>
        <p:sp>
          <p:nvSpPr>
            <p:cNvPr id="3" name="TextBox 3"/>
            <p:cNvSpPr txBox="1"/>
            <p:nvPr/>
          </p:nvSpPr>
          <p:spPr>
            <a:xfrm>
              <a:off x="0" y="598193"/>
              <a:ext cx="3583366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583366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050707"/>
                  </a:solidFill>
                  <a:latin typeface="Raleway"/>
                </a:rPr>
                <a:t>Phase 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14958" y="1065349"/>
            <a:ext cx="7523685" cy="1368361"/>
            <a:chOff x="0" y="0"/>
            <a:chExt cx="10031580" cy="1824482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0031580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i="1" spc="47">
                  <a:solidFill>
                    <a:srgbClr val="050707"/>
                  </a:solidFill>
                  <a:latin typeface="Playfair Display"/>
                </a:rPr>
                <a:t>Execution of Strategy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43093" y="1378712"/>
              <a:ext cx="7945393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2099" b="1" i="0" spc="146">
                  <a:solidFill>
                    <a:srgbClr val="050707"/>
                  </a:solidFill>
                  <a:latin typeface="Raleway"/>
                </a:rPr>
                <a:t>TARGET DELIVERABLES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-175260" y="3810000"/>
            <a:ext cx="10104120" cy="20320"/>
          </a:xfrm>
          <a:prstGeom prst="rect">
            <a:avLst/>
          </a:prstGeom>
          <a:solidFill>
            <a:srgbClr val="050707"/>
          </a:solidFill>
        </p:spPr>
      </p:sp>
      <p:sp>
        <p:nvSpPr>
          <p:cNvPr id="9" name="AutoShape 9"/>
          <p:cNvSpPr/>
          <p:nvPr/>
        </p:nvSpPr>
        <p:spPr>
          <a:xfrm>
            <a:off x="1272642" y="3718560"/>
            <a:ext cx="1239520" cy="203200"/>
          </a:xfrm>
          <a:prstGeom prst="rect">
            <a:avLst/>
          </a:prstGeom>
          <a:solidFill>
            <a:srgbClr val="EEC0BF"/>
          </a:solidFill>
        </p:spPr>
      </p:sp>
      <p:grpSp>
        <p:nvGrpSpPr>
          <p:cNvPr id="10" name="Group 10"/>
          <p:cNvGrpSpPr/>
          <p:nvPr/>
        </p:nvGrpSpPr>
        <p:grpSpPr>
          <a:xfrm>
            <a:off x="3533038" y="4348480"/>
            <a:ext cx="2687525" cy="1040623"/>
            <a:chOff x="0" y="0"/>
            <a:chExt cx="3583366" cy="138749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98193"/>
              <a:ext cx="3583366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583366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050707"/>
                  </a:solidFill>
                  <a:latin typeface="Raleway"/>
                </a:rPr>
                <a:t>Phase 2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4257040" y="3718560"/>
            <a:ext cx="1239520" cy="203200"/>
          </a:xfrm>
          <a:prstGeom prst="rect">
            <a:avLst/>
          </a:prstGeom>
          <a:solidFill>
            <a:srgbClr val="EEC0BF"/>
          </a:solidFill>
        </p:spPr>
      </p:sp>
      <p:grpSp>
        <p:nvGrpSpPr>
          <p:cNvPr id="14" name="Group 14"/>
          <p:cNvGrpSpPr/>
          <p:nvPr/>
        </p:nvGrpSpPr>
        <p:grpSpPr>
          <a:xfrm>
            <a:off x="6517435" y="4348480"/>
            <a:ext cx="2687525" cy="1040623"/>
            <a:chOff x="0" y="0"/>
            <a:chExt cx="3583366" cy="138749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598193"/>
              <a:ext cx="3583366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583366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050707"/>
                  </a:solidFill>
                  <a:latin typeface="Raleway"/>
                </a:rPr>
                <a:t>Phase 3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7241438" y="3718560"/>
            <a:ext cx="1239520" cy="203200"/>
          </a:xfrm>
          <a:prstGeom prst="rect">
            <a:avLst/>
          </a:prstGeom>
          <a:solidFill>
            <a:srgbClr val="EEC0BF"/>
          </a:solid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6520" y="-101600"/>
            <a:ext cx="9987280" cy="3815080"/>
          </a:xfrm>
          <a:prstGeom prst="rect">
            <a:avLst/>
          </a:prstGeom>
          <a:solidFill>
            <a:srgbClr val="EEC0B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1520" y="731520"/>
            <a:ext cx="735066" cy="5733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004041" y="2059940"/>
            <a:ext cx="7018039" cy="3195320"/>
            <a:chOff x="0" y="0"/>
            <a:chExt cx="9357385" cy="4260427"/>
          </a:xfrm>
        </p:grpSpPr>
        <p:sp>
          <p:nvSpPr>
            <p:cNvPr id="5" name="TextBox 5"/>
            <p:cNvSpPr txBox="1"/>
            <p:nvPr/>
          </p:nvSpPr>
          <p:spPr>
            <a:xfrm>
              <a:off x="0" y="765387"/>
              <a:ext cx="9357385" cy="2560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222321"/>
                  </a:solidFill>
                  <a:latin typeface="Playfair Display"/>
                </a:rPr>
                <a:t>Social media is about sociology and psychology more than technology.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4657"/>
              <a:ext cx="7945393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050707"/>
                  </a:solidFill>
                  <a:latin typeface="Raleway"/>
                </a:rPr>
                <a:t>- Brian Solis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945393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050707"/>
                  </a:solidFill>
                  <a:latin typeface="Raleway"/>
                </a:rPr>
                <a:t>TAKE NOTE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9140" y="731520"/>
            <a:ext cx="8275320" cy="2948077"/>
          </a:xfrm>
          <a:prstGeom prst="rect">
            <a:avLst/>
          </a:prstGeom>
          <a:solidFill>
            <a:srgbClr val="EEC0BF"/>
          </a:solidFill>
        </p:spPr>
      </p:sp>
      <p:sp>
        <p:nvSpPr>
          <p:cNvPr id="3" name="TextBox 3"/>
          <p:cNvSpPr txBox="1"/>
          <p:nvPr/>
        </p:nvSpPr>
        <p:spPr>
          <a:xfrm>
            <a:off x="1427356" y="1509598"/>
            <a:ext cx="6898888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i="1" spc="48">
                <a:solidFill>
                  <a:srgbClr val="FFFFFF"/>
                </a:solidFill>
                <a:latin typeface="Playfair Display"/>
              </a:rPr>
              <a:t>Who We Are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1952" y="4791363"/>
            <a:ext cx="2381398" cy="720352"/>
            <a:chOff x="0" y="0"/>
            <a:chExt cx="3175197" cy="96046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3175197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Byron Oltaria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09408"/>
              <a:ext cx="3175197" cy="451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b="0" i="0" spc="19">
                  <a:solidFill>
                    <a:srgbClr val="050707"/>
                  </a:solidFill>
                  <a:latin typeface="Raleway"/>
                </a:rPr>
                <a:t>CEO and Founder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72989" y="4826085"/>
            <a:ext cx="2381398" cy="1081032"/>
            <a:chOff x="0" y="0"/>
            <a:chExt cx="3175197" cy="1441376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3175197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Patrisha Kismal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09408"/>
              <a:ext cx="3175197" cy="931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b="0" i="0" spc="19">
                  <a:solidFill>
                    <a:srgbClr val="050707"/>
                  </a:solidFill>
                  <a:latin typeface="Raleway"/>
                </a:rPr>
                <a:t>COO and Co-Founder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21353"/>
          <a:stretch>
            <a:fillRect/>
          </a:stretch>
        </p:blipFill>
        <p:spPr>
          <a:xfrm>
            <a:off x="3841974" y="2812526"/>
            <a:ext cx="2043428" cy="173108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480250" y="4826085"/>
            <a:ext cx="2381398" cy="1401072"/>
            <a:chOff x="0" y="0"/>
            <a:chExt cx="3175197" cy="186809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9050"/>
              <a:ext cx="3175197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Bethany Wortbeque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36128"/>
              <a:ext cx="3175197" cy="931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0"/>
                </a:lnSpc>
              </a:pPr>
              <a:r>
                <a:rPr lang="en-US" sz="1900" b="0" i="0" spc="19">
                  <a:solidFill>
                    <a:srgbClr val="050707"/>
                  </a:solidFill>
                  <a:latin typeface="Raleway"/>
                </a:rPr>
                <a:t>Head of Client Relations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 t="6622" b="37041"/>
          <a:stretch>
            <a:fillRect/>
          </a:stretch>
        </p:blipFill>
        <p:spPr>
          <a:xfrm>
            <a:off x="6649235" y="2812526"/>
            <a:ext cx="2043428" cy="173108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t="21726" b="21726"/>
          <a:stretch>
            <a:fillRect/>
          </a:stretch>
        </p:blipFill>
        <p:spPr>
          <a:xfrm>
            <a:off x="1060937" y="2812526"/>
            <a:ext cx="2043428" cy="17310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66101" y="1005840"/>
            <a:ext cx="2955979" cy="5684520"/>
          </a:xfrm>
          <a:prstGeom prst="rect">
            <a:avLst/>
          </a:prstGeom>
          <a:solidFill>
            <a:srgbClr val="EEC0B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0964" r="27383"/>
          <a:stretch>
            <a:fillRect/>
          </a:stretch>
        </p:blipFill>
        <p:spPr>
          <a:xfrm>
            <a:off x="5704908" y="624840"/>
            <a:ext cx="2936172" cy="56845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31520" y="1288415"/>
            <a:ext cx="4518620" cy="4738370"/>
            <a:chOff x="0" y="0"/>
            <a:chExt cx="6024827" cy="6317827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024827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i="1" spc="48">
                  <a:solidFill>
                    <a:srgbClr val="050707"/>
                  </a:solidFill>
                  <a:latin typeface="Playfair Display"/>
                </a:rPr>
                <a:t>Let's get social!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94977"/>
              <a:ext cx="6024827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CONTACT US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29697"/>
              <a:ext cx="6024827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Headquarters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68600"/>
              <a:ext cx="6024827" cy="497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123 Anywhere St., Any City, State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755390"/>
              <a:ext cx="6024827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Landline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94293"/>
              <a:ext cx="6024827" cy="497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123 456 7890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281083"/>
              <a:ext cx="6024827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Email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19987"/>
              <a:ext cx="6024827" cy="497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hello@reallygreatsite.com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1280" y="-84828"/>
            <a:ext cx="9929061" cy="3344496"/>
          </a:xfrm>
          <a:prstGeom prst="rect">
            <a:avLst/>
          </a:prstGeom>
          <a:solidFill>
            <a:srgbClr val="EEC0B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83" r="27857"/>
          <a:stretch>
            <a:fillRect/>
          </a:stretch>
        </p:blipFill>
        <p:spPr>
          <a:xfrm>
            <a:off x="5606590" y="747616"/>
            <a:ext cx="3415490" cy="581996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31520" y="731520"/>
            <a:ext cx="4560979" cy="1590040"/>
            <a:chOff x="0" y="0"/>
            <a:chExt cx="6081305" cy="212005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081305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i="1" spc="48">
                  <a:solidFill>
                    <a:srgbClr val="050707"/>
                  </a:solidFill>
                  <a:latin typeface="Playfair Display"/>
                </a:rPr>
                <a:t>Byron Oltaria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47563"/>
              <a:ext cx="5891652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FFFFFF"/>
                  </a:solidFill>
                  <a:latin typeface="Raleway"/>
                </a:rPr>
                <a:t>CEO OF MCDOWELL</a:t>
              </a:r>
            </a:p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FFFFFF"/>
                  </a:solidFill>
                  <a:latin typeface="Raleway"/>
                </a:rPr>
                <a:t>DIGITAL MEDIA, INC.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1520" y="3909747"/>
            <a:ext cx="4418739" cy="2673933"/>
            <a:chOff x="0" y="0"/>
            <a:chExt cx="5891652" cy="3565245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5891652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Social Media Strategist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21651"/>
              <a:ext cx="5891652" cy="102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98383"/>
              <a:ext cx="5891652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Marketing Expert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539085"/>
              <a:ext cx="5891652" cy="102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 lectures.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583" r="558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620" y="1927500"/>
            <a:ext cx="10022840" cy="3460200"/>
            <a:chOff x="0" y="0"/>
            <a:chExt cx="13363787" cy="46136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3363787" cy="4613600"/>
            </a:xfrm>
            <a:prstGeom prst="rect">
              <a:avLst/>
            </a:prstGeom>
            <a:solidFill>
              <a:srgbClr val="EEC0BF">
                <a:alpha val="9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38286" y="1422559"/>
              <a:ext cx="11087215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800" i="1" spc="48">
                  <a:solidFill>
                    <a:srgbClr val="FFFFFF"/>
                  </a:solidFill>
                  <a:latin typeface="Playfair Display"/>
                </a:rPr>
                <a:t>Why go into the digital space?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14019" y="2745271"/>
              <a:ext cx="9935748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FFFFFF"/>
                  </a:solidFill>
                  <a:latin typeface="Raleway"/>
                </a:rPr>
                <a:t>To reach more customers better, faster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83" r="2883"/>
          <a:stretch>
            <a:fillRect/>
          </a:stretch>
        </p:blipFill>
        <p:spPr>
          <a:xfrm>
            <a:off x="731520" y="731520"/>
            <a:ext cx="8280705" cy="5854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917777" y="2916005"/>
            <a:ext cx="4490720" cy="4526195"/>
            <a:chOff x="0" y="0"/>
            <a:chExt cx="5987627" cy="603492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5987627" cy="6034927"/>
            </a:xfrm>
            <a:prstGeom prst="rect">
              <a:avLst/>
            </a:prstGeom>
            <a:solidFill>
              <a:srgbClr val="EEC0B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15223" y="1013848"/>
              <a:ext cx="4957180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1" i="0" spc="147">
                  <a:solidFill>
                    <a:srgbClr val="FFFFFF"/>
                  </a:solidFill>
                  <a:latin typeface="Raleway"/>
                </a:rPr>
                <a:t>DIGITAL SPEED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15223" y="3960205"/>
              <a:ext cx="4957180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i="0" spc="105">
                  <a:solidFill>
                    <a:srgbClr val="FFFFFF"/>
                  </a:solidFill>
                  <a:latin typeface="Raleway"/>
                </a:rPr>
                <a:t>Faster than traditional business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15223" y="1973725"/>
              <a:ext cx="4957180" cy="1499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56"/>
                </a:lnSpc>
              </a:pPr>
              <a:r>
                <a:rPr lang="en-US" sz="8800" b="1" i="0" spc="175">
                  <a:solidFill>
                    <a:srgbClr val="FFFFFF"/>
                  </a:solidFill>
                  <a:latin typeface="Playfair Display"/>
                </a:rPr>
                <a:t>5X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95620" y="1249680"/>
            <a:ext cx="3426460" cy="5334000"/>
          </a:xfrm>
          <a:prstGeom prst="rect">
            <a:avLst/>
          </a:prstGeom>
          <a:solidFill>
            <a:srgbClr val="EEC0BF">
              <a:alpha val="49803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8588" r="28588"/>
          <a:stretch>
            <a:fillRect/>
          </a:stretch>
        </p:blipFill>
        <p:spPr>
          <a:xfrm>
            <a:off x="5215900" y="717232"/>
            <a:ext cx="3425180" cy="53390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31520" y="1877695"/>
            <a:ext cx="3939988" cy="3559810"/>
            <a:chOff x="0" y="0"/>
            <a:chExt cx="5253318" cy="474641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5253318" cy="97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i="1" spc="48">
                  <a:solidFill>
                    <a:srgbClr val="050707"/>
                  </a:solidFill>
                  <a:latin typeface="Playfair Display"/>
                </a:rPr>
                <a:t>Our Company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56877"/>
              <a:ext cx="5253318" cy="974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15 YEARS OF </a:t>
              </a:r>
            </a:p>
            <a:p>
              <a:pPr>
                <a:lnSpc>
                  <a:spcPts val="294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DIGITAL EXPERTISE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663613"/>
              <a:ext cx="5253318" cy="208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 lectures, speeches, reports, and more.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4460" y="-101600"/>
            <a:ext cx="10002520" cy="2146300"/>
          </a:xfrm>
          <a:prstGeom prst="rect">
            <a:avLst/>
          </a:prstGeom>
          <a:solidFill>
            <a:srgbClr val="EEC0BF"/>
          </a:solidFill>
        </p:spPr>
      </p:sp>
      <p:sp>
        <p:nvSpPr>
          <p:cNvPr id="3" name="TextBox 3"/>
          <p:cNvSpPr txBox="1"/>
          <p:nvPr/>
        </p:nvSpPr>
        <p:spPr>
          <a:xfrm>
            <a:off x="712705" y="685800"/>
            <a:ext cx="8328189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 i="1" spc="48">
                <a:solidFill>
                  <a:srgbClr val="050707"/>
                </a:solidFill>
                <a:latin typeface="Playfair Display"/>
              </a:rPr>
              <a:t>Why work with us?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12705" y="2645206"/>
            <a:ext cx="8328189" cy="3946094"/>
            <a:chOff x="0" y="0"/>
            <a:chExt cx="11104252" cy="5261458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1104252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New Trails and Activities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94558"/>
              <a:ext cx="11104252" cy="102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33940"/>
              <a:ext cx="11104252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In-House Climbing Gear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47548"/>
              <a:ext cx="11104252" cy="102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721690"/>
              <a:ext cx="11104252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EEC0BF"/>
                  </a:solidFill>
                  <a:latin typeface="Raleway"/>
                </a:rPr>
                <a:t>CHMI | Q4 2020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35298"/>
              <a:ext cx="11104252" cy="102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 demonstrations, lectures, speeches, reports, and more.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2113" y="2654186"/>
            <a:ext cx="4098720" cy="1901247"/>
            <a:chOff x="0" y="0"/>
            <a:chExt cx="20971950" cy="9728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71949" cy="9728125"/>
            </a:xfrm>
            <a:custGeom>
              <a:avLst/>
              <a:gdLst/>
              <a:ahLst/>
              <a:cxnLst/>
              <a:rect l="l" t="t" r="r" b="b"/>
              <a:pathLst>
                <a:path w="20971949" h="9728125">
                  <a:moveTo>
                    <a:pt x="0" y="0"/>
                  </a:moveTo>
                  <a:lnTo>
                    <a:pt x="0" y="9728125"/>
                  </a:lnTo>
                  <a:lnTo>
                    <a:pt x="20971949" y="9728125"/>
                  </a:lnTo>
                  <a:lnTo>
                    <a:pt x="20971949" y="0"/>
                  </a:lnTo>
                  <a:lnTo>
                    <a:pt x="0" y="0"/>
                  </a:lnTo>
                  <a:close/>
                  <a:moveTo>
                    <a:pt x="20910990" y="9667165"/>
                  </a:moveTo>
                  <a:lnTo>
                    <a:pt x="59690" y="9667165"/>
                  </a:lnTo>
                  <a:lnTo>
                    <a:pt x="59690" y="59690"/>
                  </a:lnTo>
                  <a:lnTo>
                    <a:pt x="20910990" y="59690"/>
                  </a:lnTo>
                  <a:lnTo>
                    <a:pt x="20910990" y="9667165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932768" y="2654186"/>
            <a:ext cx="4098720" cy="1901247"/>
            <a:chOff x="0" y="0"/>
            <a:chExt cx="20971950" cy="97281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71949" cy="9728125"/>
            </a:xfrm>
            <a:custGeom>
              <a:avLst/>
              <a:gdLst/>
              <a:ahLst/>
              <a:cxnLst/>
              <a:rect l="l" t="t" r="r" b="b"/>
              <a:pathLst>
                <a:path w="20971949" h="9728125">
                  <a:moveTo>
                    <a:pt x="0" y="0"/>
                  </a:moveTo>
                  <a:lnTo>
                    <a:pt x="0" y="9728125"/>
                  </a:lnTo>
                  <a:lnTo>
                    <a:pt x="20971949" y="9728125"/>
                  </a:lnTo>
                  <a:lnTo>
                    <a:pt x="20971949" y="0"/>
                  </a:lnTo>
                  <a:lnTo>
                    <a:pt x="0" y="0"/>
                  </a:lnTo>
                  <a:close/>
                  <a:moveTo>
                    <a:pt x="20910990" y="9667165"/>
                  </a:moveTo>
                  <a:lnTo>
                    <a:pt x="59690" y="9667165"/>
                  </a:lnTo>
                  <a:lnTo>
                    <a:pt x="59690" y="59690"/>
                  </a:lnTo>
                  <a:lnTo>
                    <a:pt x="20910990" y="59690"/>
                  </a:lnTo>
                  <a:lnTo>
                    <a:pt x="20910990" y="9667165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22113" y="4682433"/>
            <a:ext cx="4098720" cy="1901247"/>
            <a:chOff x="0" y="0"/>
            <a:chExt cx="20971950" cy="97281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71949" cy="9728125"/>
            </a:xfrm>
            <a:custGeom>
              <a:avLst/>
              <a:gdLst/>
              <a:ahLst/>
              <a:cxnLst/>
              <a:rect l="l" t="t" r="r" b="b"/>
              <a:pathLst>
                <a:path w="20971949" h="9728125">
                  <a:moveTo>
                    <a:pt x="0" y="0"/>
                  </a:moveTo>
                  <a:lnTo>
                    <a:pt x="0" y="9728125"/>
                  </a:lnTo>
                  <a:lnTo>
                    <a:pt x="20971949" y="9728125"/>
                  </a:lnTo>
                  <a:lnTo>
                    <a:pt x="20971949" y="0"/>
                  </a:lnTo>
                  <a:lnTo>
                    <a:pt x="0" y="0"/>
                  </a:lnTo>
                  <a:close/>
                  <a:moveTo>
                    <a:pt x="20910990" y="9667165"/>
                  </a:moveTo>
                  <a:lnTo>
                    <a:pt x="59690" y="9667165"/>
                  </a:lnTo>
                  <a:lnTo>
                    <a:pt x="59690" y="59690"/>
                  </a:lnTo>
                  <a:lnTo>
                    <a:pt x="20910990" y="59690"/>
                  </a:lnTo>
                  <a:lnTo>
                    <a:pt x="20910990" y="9667165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932768" y="4682433"/>
            <a:ext cx="4098720" cy="1901247"/>
            <a:chOff x="0" y="0"/>
            <a:chExt cx="20971950" cy="97281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71949" cy="9728125"/>
            </a:xfrm>
            <a:custGeom>
              <a:avLst/>
              <a:gdLst/>
              <a:ahLst/>
              <a:cxnLst/>
              <a:rect l="l" t="t" r="r" b="b"/>
              <a:pathLst>
                <a:path w="20971949" h="9728125">
                  <a:moveTo>
                    <a:pt x="0" y="0"/>
                  </a:moveTo>
                  <a:lnTo>
                    <a:pt x="0" y="9728125"/>
                  </a:lnTo>
                  <a:lnTo>
                    <a:pt x="20971949" y="9728125"/>
                  </a:lnTo>
                  <a:lnTo>
                    <a:pt x="20971949" y="0"/>
                  </a:lnTo>
                  <a:lnTo>
                    <a:pt x="0" y="0"/>
                  </a:lnTo>
                  <a:close/>
                  <a:moveTo>
                    <a:pt x="20910990" y="9667165"/>
                  </a:moveTo>
                  <a:lnTo>
                    <a:pt x="59690" y="9667165"/>
                  </a:lnTo>
                  <a:lnTo>
                    <a:pt x="59690" y="59690"/>
                  </a:lnTo>
                  <a:lnTo>
                    <a:pt x="20910990" y="59690"/>
                  </a:lnTo>
                  <a:lnTo>
                    <a:pt x="20910990" y="9667165"/>
                  </a:lnTo>
                  <a:close/>
                </a:path>
              </a:pathLst>
            </a:custGeom>
            <a:solidFill>
              <a:srgbClr val="EEC0B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19303" y="3096725"/>
            <a:ext cx="3504339" cy="1016169"/>
            <a:chOff x="0" y="0"/>
            <a:chExt cx="4672452" cy="13548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65587"/>
              <a:ext cx="4672452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 lectures and more.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672452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050707"/>
                  </a:solidFill>
                  <a:latin typeface="Raleway"/>
                </a:rPr>
                <a:t>Social Media Strategy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229958" y="3096725"/>
            <a:ext cx="3504339" cy="1016169"/>
            <a:chOff x="0" y="0"/>
            <a:chExt cx="4672452" cy="135489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565587"/>
              <a:ext cx="4672452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 lectures and more.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672452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050707"/>
                  </a:solidFill>
                  <a:latin typeface="Raleway"/>
                </a:rPr>
                <a:t>Social Media Setup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9303" y="4964952"/>
            <a:ext cx="3504339" cy="1336209"/>
            <a:chOff x="0" y="0"/>
            <a:chExt cx="4672452" cy="178161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992307"/>
              <a:ext cx="4672452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 lectures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672452" cy="87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050707"/>
                  </a:solidFill>
                  <a:latin typeface="Raleway"/>
                </a:rPr>
                <a:t>Social Media Management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29958" y="5124972"/>
            <a:ext cx="3504339" cy="1016169"/>
            <a:chOff x="0" y="0"/>
            <a:chExt cx="4672452" cy="135489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565587"/>
              <a:ext cx="4672452" cy="78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b="0" i="0" spc="17">
                  <a:solidFill>
                    <a:srgbClr val="050707"/>
                  </a:solidFill>
                  <a:latin typeface="Raleway"/>
                </a:rPr>
                <a:t>Presentations are tools that can be used as lectures and more.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672452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i="0" spc="105">
                  <a:solidFill>
                    <a:srgbClr val="050707"/>
                  </a:solidFill>
                  <a:latin typeface="Raleway"/>
                </a:rPr>
                <a:t>Others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-124460" y="-101600"/>
            <a:ext cx="10002520" cy="2146300"/>
          </a:xfrm>
          <a:prstGeom prst="rect">
            <a:avLst/>
          </a:prstGeom>
          <a:solidFill>
            <a:srgbClr val="EEC0BF"/>
          </a:solidFill>
        </p:spPr>
      </p:sp>
      <p:sp>
        <p:nvSpPr>
          <p:cNvPr id="23" name="TextBox 23"/>
          <p:cNvSpPr txBox="1"/>
          <p:nvPr/>
        </p:nvSpPr>
        <p:spPr>
          <a:xfrm>
            <a:off x="712705" y="731520"/>
            <a:ext cx="8328189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50707"/>
                </a:solidFill>
                <a:latin typeface="Playfair Display"/>
              </a:rPr>
              <a:t>Our Services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1520" y="731520"/>
            <a:ext cx="4592320" cy="5435600"/>
          </a:xfrm>
          <a:prstGeom prst="rect">
            <a:avLst/>
          </a:prstGeom>
          <a:solidFill>
            <a:srgbClr val="EEC0BF"/>
          </a:solidFill>
        </p:spPr>
      </p:sp>
      <p:grpSp>
        <p:nvGrpSpPr>
          <p:cNvPr id="3" name="Group 3"/>
          <p:cNvGrpSpPr/>
          <p:nvPr/>
        </p:nvGrpSpPr>
        <p:grpSpPr>
          <a:xfrm>
            <a:off x="1097280" y="1089660"/>
            <a:ext cx="4607560" cy="5494020"/>
            <a:chOff x="0" y="0"/>
            <a:chExt cx="6143413" cy="732536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6267" r="6267"/>
            <a:stretch>
              <a:fillRect/>
            </a:stretch>
          </p:blipFill>
          <p:spPr>
            <a:xfrm>
              <a:off x="0" y="0"/>
              <a:ext cx="6143413" cy="465328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8439" b="18439"/>
            <a:stretch>
              <a:fillRect/>
            </a:stretch>
          </p:blipFill>
          <p:spPr>
            <a:xfrm>
              <a:off x="0" y="4998720"/>
              <a:ext cx="6143413" cy="232664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161835" y="2456180"/>
            <a:ext cx="2860245" cy="2402840"/>
            <a:chOff x="0" y="0"/>
            <a:chExt cx="3813660" cy="3203787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3813660" cy="445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b="1" i="0" spc="147">
                  <a:solidFill>
                    <a:srgbClr val="EEC0BF"/>
                  </a:solidFill>
                  <a:latin typeface="Raleway"/>
                </a:rPr>
                <a:t>PREVIOUS WORK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92667"/>
              <a:ext cx="3813660" cy="2611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b="0" i="0" spc="21">
                  <a:solidFill>
                    <a:srgbClr val="050707"/>
                  </a:solidFill>
                  <a:latin typeface="Raleway"/>
                </a:rPr>
                <a:t>Presentations are communication tools that can be used as lectures, speeches, reports, and more.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</Words>
  <Application>Microsoft Macintosh PowerPoint</Application>
  <PresentationFormat>Custom</PresentationFormat>
  <Paragraphs>158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Playfair Display</vt:lpstr>
      <vt:lpstr>Raleway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White Social Media Strategy Presentation</dc:title>
  <cp:lastModifiedBy>sophie furey</cp:lastModifiedBy>
  <cp:revision>1</cp:revision>
  <dcterms:created xsi:type="dcterms:W3CDTF">2006-08-16T00:00:00Z</dcterms:created>
  <dcterms:modified xsi:type="dcterms:W3CDTF">2019-10-27T19:25:23Z</dcterms:modified>
  <dc:identifier>DADpg_wbp38</dc:identifier>
</cp:coreProperties>
</file>